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1" r:id="rId4"/>
    <p:sldId id="258" r:id="rId5"/>
    <p:sldId id="259" r:id="rId6"/>
    <p:sldId id="262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1309A-011E-42F6-B8E8-B4AB063BD55A}" type="datetimeFigureOut">
              <a:rPr lang="zh-CN" altLang="en-US" smtClean="0"/>
              <a:t>2018/4/30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E7BFF8-93F1-41AA-BCD2-65E4330CDE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48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7BFF8-93F1-41AA-BCD2-65E4330CDE1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5010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DC4AEF-1B1A-40FD-97D6-DF455422B2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1FA79AF-1029-46A6-8E71-C06A119BCD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8AC47F-BD78-4B95-B39D-3C1EB678C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E6621-F903-4B9A-B9B7-FE377FAF379B}" type="datetimeFigureOut">
              <a:rPr lang="zh-CN" altLang="en-US" smtClean="0"/>
              <a:t>2018/4/30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006FD7-D565-486F-A3C1-371B5E7B9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AF9E95-6CA3-4550-87CF-367F0975B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8F118-7B8C-4701-958D-0897BA1D04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879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3CAF27-D89C-49F1-92E1-DE819758A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3C1AA3E-2264-4E7F-A2A5-5A73AB15FB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6038A1-641C-4997-AF32-E72916426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E6621-F903-4B9A-B9B7-FE377FAF379B}" type="datetimeFigureOut">
              <a:rPr lang="zh-CN" altLang="en-US" smtClean="0"/>
              <a:t>2018/4/30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DE6812-37E4-4A20-8AA1-51E10753F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B3BC7F-C5CA-4793-AB7D-D7C9E10F4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8F118-7B8C-4701-958D-0897BA1D04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985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47DFE44-57A9-4AE6-A3E4-B8ECF17021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06784B9-0B7B-4F02-838D-CBC5E57CA8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6A990A-83D0-46E7-A7FF-1B2984C7B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E6621-F903-4B9A-B9B7-FE377FAF379B}" type="datetimeFigureOut">
              <a:rPr lang="zh-CN" altLang="en-US" smtClean="0"/>
              <a:t>2018/4/30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60777A-99F1-4D7A-B84B-D86A7E6E2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30D0AB-D3CB-44CA-98FE-B423D82D7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8F118-7B8C-4701-958D-0897BA1D04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629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5178EA-1A32-4FE6-829A-38C68754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293189-3872-4731-829A-878927473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9194FD-9B5D-491C-9F9F-C2DA0FF68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E6621-F903-4B9A-B9B7-FE377FAF379B}" type="datetimeFigureOut">
              <a:rPr lang="zh-CN" altLang="en-US" smtClean="0"/>
              <a:t>2018/4/30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796724-F086-4438-ACBB-7793CBBBF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6FC487-6EDE-4AD4-A92D-E37DDE3F6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8F118-7B8C-4701-958D-0897BA1D04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5247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463D43-E0F6-4D0E-A93C-DE72E2F1B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F7B300-0D78-474E-946E-0562425F1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D5CF5F-70D9-4B5A-9D7A-81638D22C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E6621-F903-4B9A-B9B7-FE377FAF379B}" type="datetimeFigureOut">
              <a:rPr lang="zh-CN" altLang="en-US" smtClean="0"/>
              <a:t>2018/4/30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0F2F99-3661-4B23-898F-4974F4C55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3EC48E-B850-4E04-9A38-D540E0734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8F118-7B8C-4701-958D-0897BA1D04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204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9BC8B8-2D08-4490-AFEF-32C8088AC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13BEF5-6DD5-4AAD-A972-6A0F275230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0B0EF63-814D-469E-B998-5781978DAE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09A0B9-6BA1-48AB-A38B-C833E1B9C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E6621-F903-4B9A-B9B7-FE377FAF379B}" type="datetimeFigureOut">
              <a:rPr lang="zh-CN" altLang="en-US" smtClean="0"/>
              <a:t>2018/4/30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B03B13-194F-45B1-A20D-EDC1A8F8A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09BA097-74AE-4BD9-9B0C-00B389302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8F118-7B8C-4701-958D-0897BA1D04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064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D908C1-E96F-4ADE-AED1-3FD6447E6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D35FDDE-9FF0-4B87-8AEB-3762D4EEA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0A3A89F-33D7-453C-BE39-10E3E559C3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7FA3D6E-9BFC-4F9A-87F5-2A8EB1BC46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BE64E8D-C263-4F6B-8B9F-E7999C6C87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9B4293D-7792-415B-B4D2-CB2554847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E6621-F903-4B9A-B9B7-FE377FAF379B}" type="datetimeFigureOut">
              <a:rPr lang="zh-CN" altLang="en-US" smtClean="0"/>
              <a:t>2018/4/30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8756DCD-FDE4-4E3E-A9AC-454CD8D2F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734944B-48CE-4E67-B639-F3671DBD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8F118-7B8C-4701-958D-0897BA1D04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663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DCFE53-67B3-4E99-84D3-5CB4EFB41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BB3C08A-0DFE-49DC-9322-87A8C0A15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E6621-F903-4B9A-B9B7-FE377FAF379B}" type="datetimeFigureOut">
              <a:rPr lang="zh-CN" altLang="en-US" smtClean="0"/>
              <a:t>2018/4/30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558A22F-9B60-4239-AB90-7E0F16F20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2B7663-5B9D-4616-80B7-1050B3FDD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8F118-7B8C-4701-958D-0897BA1D04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447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182781C-8676-48B0-B62C-AF3B09FD8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E6621-F903-4B9A-B9B7-FE377FAF379B}" type="datetimeFigureOut">
              <a:rPr lang="zh-CN" altLang="en-US" smtClean="0"/>
              <a:t>2018/4/30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B0C1EA7-F9E3-42A8-9582-8DDED3077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F58340-24AC-455F-88B8-20919B6B4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8F118-7B8C-4701-958D-0897BA1D04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21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7816C8-59DA-45A5-A643-B8CCB5749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F5B880-4E18-487E-BF32-86EAC8A46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BC341-291D-45E4-BD56-0F5FC86A3A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1623F5D-3BC8-42AB-A172-E23AFEE93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E6621-F903-4B9A-B9B7-FE377FAF379B}" type="datetimeFigureOut">
              <a:rPr lang="zh-CN" altLang="en-US" smtClean="0"/>
              <a:t>2018/4/30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E5526E-98A7-4DC7-A31A-DC0C3A683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F961D5F-159A-47A0-AF91-6B86CA83C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8F118-7B8C-4701-958D-0897BA1D04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164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1D7816-1CCD-4306-A3C4-FDF7BB0B7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3B4AB9B-D28F-4229-B178-B4734FF51B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C8BEE66-D2B1-4F22-9F5E-0073E3FC3E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11794F-A6D9-44ED-9B46-135915758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E6621-F903-4B9A-B9B7-FE377FAF379B}" type="datetimeFigureOut">
              <a:rPr lang="zh-CN" altLang="en-US" smtClean="0"/>
              <a:t>2018/4/30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36023B4-46E1-46E9-89A7-DB8B8C249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9232B67-0A8B-456B-AF36-ACF4D1E4D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8F118-7B8C-4701-958D-0897BA1D04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3542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E73ED31-8898-4C31-B851-B6082468E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AFE19B-7E79-4147-8950-4E261E82E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200A2A-84DD-4254-B198-ECD4132DC9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E6621-F903-4B9A-B9B7-FE377FAF379B}" type="datetimeFigureOut">
              <a:rPr lang="zh-CN" altLang="en-US" smtClean="0"/>
              <a:t>2018/4/30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95B069-FBCF-4CF1-AC3E-B981B942AD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0ABD7A-F0F5-45D6-9ED3-14CA1B5F32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8F118-7B8C-4701-958D-0897BA1D04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597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emf"/><Relationship Id="rId7" Type="http://schemas.openxmlformats.org/officeDocument/2006/relationships/image" Target="../media/image14.png"/><Relationship Id="rId12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100.png"/><Relationship Id="rId5" Type="http://schemas.openxmlformats.org/officeDocument/2006/relationships/image" Target="../media/image13.png"/><Relationship Id="rId10" Type="http://schemas.openxmlformats.org/officeDocument/2006/relationships/image" Target="../media/image90.png"/><Relationship Id="rId4" Type="http://schemas.openxmlformats.org/officeDocument/2006/relationships/image" Target="../media/image12.emf"/><Relationship Id="rId9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007B33-44B3-48F5-8557-3D07ECF06C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371816"/>
          </a:xfrm>
        </p:spPr>
        <p:txBody>
          <a:bodyPr>
            <a:normAutofit/>
          </a:bodyPr>
          <a:lstStyle/>
          <a:p>
            <a:r>
              <a:rPr lang="en-CA" altLang="zh-CN" dirty="0"/>
              <a:t>Paper on Dielectric constants</a:t>
            </a:r>
            <a:br>
              <a:rPr lang="en-CA" altLang="zh-CN" dirty="0"/>
            </a:br>
            <a:r>
              <a:rPr lang="en-CA" altLang="zh-CN" dirty="0"/>
              <a:t>and </a:t>
            </a:r>
            <a:br>
              <a:rPr lang="en-CA" altLang="zh-CN" dirty="0"/>
            </a:br>
            <a:r>
              <a:rPr lang="en-CA" altLang="zh-CN" dirty="0"/>
              <a:t>3D imaging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BF37BE6-333E-4C3D-83D7-0C8E86277C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59548"/>
            <a:ext cx="9144000" cy="2081720"/>
          </a:xfrm>
        </p:spPr>
        <p:txBody>
          <a:bodyPr>
            <a:normAutofit/>
          </a:bodyPr>
          <a:lstStyle/>
          <a:p>
            <a:r>
              <a:rPr lang="en-CA" altLang="zh-CN" dirty="0"/>
              <a:t>Yutong Zhao</a:t>
            </a:r>
          </a:p>
          <a:p>
            <a:r>
              <a:rPr lang="en-CA" altLang="zh-CN" dirty="0"/>
              <a:t>Apr. 30</a:t>
            </a:r>
            <a:r>
              <a:rPr lang="en-CA" altLang="zh-CN" baseline="30000" dirty="0"/>
              <a:t>th</a:t>
            </a:r>
            <a:r>
              <a:rPr lang="en-CA" altLang="zh-CN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22356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9E484B-41E9-417D-8DA9-E93079E4E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Dielectric constants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F90F2FE-C711-428D-99AA-8DF50B86D0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2220" y="1305543"/>
            <a:ext cx="929922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8BA5147-8791-4A0C-A345-23478D367E08}"/>
              </a:ext>
            </a:extLst>
          </p:cNvPr>
          <p:cNvSpPr/>
          <p:nvPr/>
        </p:nvSpPr>
        <p:spPr>
          <a:xfrm>
            <a:off x="1219520" y="1506022"/>
            <a:ext cx="6346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Relative permittivity </a:t>
            </a:r>
            <a:r>
              <a:rPr lang="en-CA" altLang="zh-CN" dirty="0"/>
              <a:t>at microwave frequencies(12 GHz -18 GHz)</a:t>
            </a:r>
            <a:endParaRPr lang="zh-CN" altLang="en-US" dirty="0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68C87A1-D4E6-4194-9EDC-813C541A8E06}"/>
              </a:ext>
            </a:extLst>
          </p:cNvPr>
          <p:cNvGrpSpPr/>
          <p:nvPr/>
        </p:nvGrpSpPr>
        <p:grpSpPr>
          <a:xfrm>
            <a:off x="690664" y="2238374"/>
            <a:ext cx="4954069" cy="1242838"/>
            <a:chOff x="2266545" y="2238374"/>
            <a:chExt cx="4954069" cy="124283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42BBB7D-9255-49E3-AE29-00E37B0C911F}"/>
                </a:ext>
              </a:extLst>
            </p:cNvPr>
            <p:cNvSpPr/>
            <p:nvPr/>
          </p:nvSpPr>
          <p:spPr>
            <a:xfrm>
              <a:off x="3726025" y="2238374"/>
              <a:ext cx="2034074" cy="6855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altLang="zh-CN" sz="2800" dirty="0">
                  <a:solidFill>
                    <a:schemeClr val="tx1"/>
                  </a:solidFill>
                </a:rPr>
                <a:t>VNA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13A2FCD4-E49B-441A-B032-2208FA1C235D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2266546" y="2581146"/>
              <a:ext cx="1721026" cy="0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C256C1FD-6680-42F2-95D4-E47EC0FFB2C7}"/>
                </a:ext>
              </a:extLst>
            </p:cNvPr>
            <p:cNvCxnSpPr>
              <a:cxnSpLocks/>
              <a:endCxn id="26" idx="6"/>
            </p:cNvCxnSpPr>
            <p:nvPr/>
          </p:nvCxnSpPr>
          <p:spPr>
            <a:xfrm flipH="1">
              <a:off x="5471126" y="2558595"/>
              <a:ext cx="1749488" cy="23874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0E2893D9-FB79-46C4-86A8-09FBBF8860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66545" y="3481212"/>
              <a:ext cx="528857" cy="0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9CBBF457-BCE5-40FB-AD0C-515F80F5EE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6545" y="2581146"/>
              <a:ext cx="0" cy="900066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887648A3-485A-42BC-B06D-6876624FC6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1753" y="3429000"/>
              <a:ext cx="528857" cy="0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9D49EF41-2C17-4A49-9EB2-EA02E9DA3B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0610" y="2558595"/>
              <a:ext cx="0" cy="870405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2CEFC368-F56D-4B57-9511-BB1686D2B113}"/>
                </a:ext>
              </a:extLst>
            </p:cNvPr>
            <p:cNvSpPr/>
            <p:nvPr/>
          </p:nvSpPr>
          <p:spPr>
            <a:xfrm>
              <a:off x="5301905" y="2497858"/>
              <a:ext cx="169221" cy="16922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EB9618EF-61C2-46D0-87ED-884D81159215}"/>
                </a:ext>
              </a:extLst>
            </p:cNvPr>
            <p:cNvSpPr/>
            <p:nvPr/>
          </p:nvSpPr>
          <p:spPr>
            <a:xfrm>
              <a:off x="3987572" y="2496535"/>
              <a:ext cx="169221" cy="16922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2" name="图片 41">
            <a:extLst>
              <a:ext uri="{FF2B5EF4-FFF2-40B4-BE49-F238E27FC236}">
                <a16:creationId xmlns:a16="http://schemas.microsoft.com/office/drawing/2014/main" id="{261EDD92-1506-413E-9DF3-A66E658C20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478" t="30497" r="36647" b="24539"/>
          <a:stretch/>
        </p:blipFill>
        <p:spPr>
          <a:xfrm>
            <a:off x="9134272" y="147019"/>
            <a:ext cx="2860533" cy="1910215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AEE18A4D-5997-4906-9B12-B703647E3B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903" t="51944" r="13829" b="37637"/>
          <a:stretch/>
        </p:blipFill>
        <p:spPr>
          <a:xfrm>
            <a:off x="194868" y="4162654"/>
            <a:ext cx="6128110" cy="496961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F6177B2B-0325-4DCC-8E91-5DFFCB891CD6}"/>
              </a:ext>
            </a:extLst>
          </p:cNvPr>
          <p:cNvSpPr txBox="1"/>
          <p:nvPr/>
        </p:nvSpPr>
        <p:spPr>
          <a:xfrm>
            <a:off x="2098648" y="1882322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dirty="0"/>
              <a:t>Port 1</a:t>
            </a:r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5D34E03-0331-4938-8DE8-7535C1EB4F12}"/>
              </a:ext>
            </a:extLst>
          </p:cNvPr>
          <p:cNvSpPr txBox="1"/>
          <p:nvPr/>
        </p:nvSpPr>
        <p:spPr>
          <a:xfrm>
            <a:off x="3558127" y="1886334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dirty="0"/>
              <a:t>Port 2</a:t>
            </a:r>
            <a:endParaRPr lang="zh-CN" altLang="en-US" dirty="0"/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00917103-D215-4F9F-BE4B-9B2F5F6D5D19}"/>
              </a:ext>
            </a:extLst>
          </p:cNvPr>
          <p:cNvGrpSpPr/>
          <p:nvPr/>
        </p:nvGrpSpPr>
        <p:grpSpPr>
          <a:xfrm>
            <a:off x="6599798" y="1869169"/>
            <a:ext cx="4954066" cy="1781192"/>
            <a:chOff x="6599798" y="1869169"/>
            <a:chExt cx="4954066" cy="1781192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943ED89F-E65C-4BDF-8081-6B63900E6943}"/>
                </a:ext>
              </a:extLst>
            </p:cNvPr>
            <p:cNvGrpSpPr/>
            <p:nvPr/>
          </p:nvGrpSpPr>
          <p:grpSpPr>
            <a:xfrm>
              <a:off x="6599798" y="2186162"/>
              <a:ext cx="4954066" cy="1242838"/>
              <a:chOff x="2266545" y="2238374"/>
              <a:chExt cx="4954066" cy="1242838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8BE4A71F-79E9-4089-9B86-2E379196E413}"/>
                  </a:ext>
                </a:extLst>
              </p:cNvPr>
              <p:cNvSpPr/>
              <p:nvPr/>
            </p:nvSpPr>
            <p:spPr>
              <a:xfrm>
                <a:off x="3726025" y="2238374"/>
                <a:ext cx="2034074" cy="68554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altLang="zh-CN" sz="2800" dirty="0">
                    <a:solidFill>
                      <a:schemeClr val="tx1"/>
                    </a:solidFill>
                  </a:rPr>
                  <a:t>VNA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16666817-A1A8-49DB-BE16-0FF8E35ECB8B}"/>
                  </a:ext>
                </a:extLst>
              </p:cNvPr>
              <p:cNvCxnSpPr/>
              <p:nvPr/>
            </p:nvCxnSpPr>
            <p:spPr>
              <a:xfrm flipH="1">
                <a:off x="2266545" y="2581146"/>
                <a:ext cx="1575881" cy="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09DE1F7A-B5FD-44A3-A189-E92B634A2A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13522" y="2558595"/>
                <a:ext cx="1607089" cy="22551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97AD6DBC-5032-4B13-B48A-55561F77F1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66545" y="3481212"/>
                <a:ext cx="528857" cy="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95891156-5F4E-4EB7-BE35-7FB5610D86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66545" y="2581146"/>
                <a:ext cx="0" cy="900066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11CF5B8C-76A7-49C2-88B2-55AB5051C7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91753" y="3429000"/>
                <a:ext cx="528857" cy="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1F3472A5-794E-4C24-B545-48B6B9394D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20610" y="2558595"/>
                <a:ext cx="0" cy="870405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362A93B2-8C8E-4588-93E7-3BD9F14F3799}"/>
                  </a:ext>
                </a:extLst>
              </p:cNvPr>
              <p:cNvSpPr/>
              <p:nvPr/>
            </p:nvSpPr>
            <p:spPr>
              <a:xfrm>
                <a:off x="5528911" y="2496229"/>
                <a:ext cx="169221" cy="169221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A0F166AD-9EA7-4A6A-99C6-92B69F6EB5ED}"/>
                  </a:ext>
                </a:extLst>
              </p:cNvPr>
              <p:cNvSpPr/>
              <p:nvPr/>
            </p:nvSpPr>
            <p:spPr>
              <a:xfrm>
                <a:off x="3770668" y="2493055"/>
                <a:ext cx="169221" cy="169221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DA518932-E2A7-4C9A-ADDC-45610F633F43}"/>
                </a:ext>
              </a:extLst>
            </p:cNvPr>
            <p:cNvSpPr/>
            <p:nvPr/>
          </p:nvSpPr>
          <p:spPr>
            <a:xfrm>
              <a:off x="7090604" y="3125097"/>
              <a:ext cx="3972446" cy="52526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97064FE1-FBF1-4E79-B91A-AAF50DF6E9DE}"/>
                </a:ext>
              </a:extLst>
            </p:cNvPr>
            <p:cNvSpPr/>
            <p:nvPr/>
          </p:nvSpPr>
          <p:spPr>
            <a:xfrm>
              <a:off x="9015379" y="3125097"/>
              <a:ext cx="118893" cy="525255"/>
            </a:xfrm>
            <a:prstGeom prst="rect">
              <a:avLst/>
            </a:prstGeom>
            <a:solidFill>
              <a:srgbClr val="92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C9FC87FB-79C2-4FD3-B46E-E374188A2C38}"/>
                </a:ext>
              </a:extLst>
            </p:cNvPr>
            <p:cNvSpPr txBox="1"/>
            <p:nvPr/>
          </p:nvSpPr>
          <p:spPr>
            <a:xfrm>
              <a:off x="7973198" y="1869169"/>
              <a:ext cx="74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altLang="zh-CN" dirty="0"/>
                <a:t>Port 1</a:t>
              </a:r>
              <a:endParaRPr lang="zh-CN" altLang="en-US" dirty="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07285F91-556A-48D8-909B-3C0FEC82E79E}"/>
                </a:ext>
              </a:extLst>
            </p:cNvPr>
            <p:cNvSpPr txBox="1"/>
            <p:nvPr/>
          </p:nvSpPr>
          <p:spPr>
            <a:xfrm>
              <a:off x="9432677" y="1873181"/>
              <a:ext cx="74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altLang="zh-CN" dirty="0"/>
                <a:t>Port 2</a:t>
              </a:r>
              <a:endParaRPr lang="zh-CN" altLang="en-US" dirty="0"/>
            </a:p>
          </p:txBody>
        </p:sp>
      </p:grpSp>
      <p:pic>
        <p:nvPicPr>
          <p:cNvPr id="51" name="图片 50">
            <a:extLst>
              <a:ext uri="{FF2B5EF4-FFF2-40B4-BE49-F238E27FC236}">
                <a16:creationId xmlns:a16="http://schemas.microsoft.com/office/drawing/2014/main" id="{09E4D5D3-C919-478B-B977-D6D311B90F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604" y="4949576"/>
            <a:ext cx="3547033" cy="1797812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8A0E4258-4509-4A3F-B8C5-38306F2B71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044" y="4949576"/>
            <a:ext cx="2894231" cy="17995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469C02BA-DC4D-406C-BDCF-2B67B8291CF0}"/>
                  </a:ext>
                </a:extLst>
              </p:cNvPr>
              <p:cNvSpPr txBox="1"/>
              <p:nvPr/>
            </p:nvSpPr>
            <p:spPr>
              <a:xfrm>
                <a:off x="6825306" y="4249808"/>
                <a:ext cx="4617931" cy="322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CA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𝑇𝑟</m:t>
                              </m:r>
                              <m:r>
                                <a:rPr lang="en-CA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CA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CA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CA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CA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</m:t>
                      </m:r>
                      <m:sSub>
                        <m:sSubPr>
                          <m:ctrlPr>
                            <a:rPr lang="en-CA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altLang="zh-CN" i="1">
                              <a:latin typeface="Cambria Math" panose="02040503050406030204" pitchFamily="18" charset="0"/>
                            </a:rPr>
                            <m:t>𝑟𝑒𝑓𝑖</m:t>
                          </m:r>
                        </m:sub>
                      </m:sSub>
                      <m:sSub>
                        <m:sSubPr>
                          <m:ctrlPr>
                            <a:rPr lang="en-CA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CA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altLang="zh-CN" i="1">
                              <a:latin typeface="Cambria Math" panose="02040503050406030204" pitchFamily="18" charset="0"/>
                            </a:rPr>
                            <m:t>𝑟𝑒𝑓𝑖</m:t>
                          </m:r>
                        </m:sub>
                        <m:sup>
                          <m:r>
                            <a:rPr lang="en-CA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CA" altLang="zh-CN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CA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  <m:r>
                            <a:rPr lang="en-CA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CA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CA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Sup>
                        <m:sSubSupPr>
                          <m:ctrlPr>
                            <a:rPr lang="en-CA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  <m:r>
                            <a:rPr lang="en-CA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CA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CA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469C02BA-DC4D-406C-BDCF-2B67B8291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306" y="4249808"/>
                <a:ext cx="4617931" cy="322652"/>
              </a:xfrm>
              <a:prstGeom prst="rect">
                <a:avLst/>
              </a:prstGeom>
              <a:blipFill>
                <a:blip r:embed="rId8"/>
                <a:stretch>
                  <a:fillRect l="-793" r="-1453" b="-283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文本框 55">
            <a:extLst>
              <a:ext uri="{FF2B5EF4-FFF2-40B4-BE49-F238E27FC236}">
                <a16:creationId xmlns:a16="http://schemas.microsoft.com/office/drawing/2014/main" id="{FA140CA2-2D40-4585-ACC9-F9586292968D}"/>
              </a:ext>
            </a:extLst>
          </p:cNvPr>
          <p:cNvSpPr txBox="1"/>
          <p:nvPr/>
        </p:nvSpPr>
        <p:spPr>
          <a:xfrm>
            <a:off x="10564538" y="5141499"/>
            <a:ext cx="12170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dirty="0"/>
              <a:t>Large </a:t>
            </a:r>
          </a:p>
          <a:p>
            <a:r>
              <a:rPr lang="en-CA" altLang="zh-CN" dirty="0"/>
              <a:t>systematic </a:t>
            </a:r>
          </a:p>
          <a:p>
            <a:r>
              <a:rPr lang="en-CA" altLang="zh-CN" dirty="0"/>
              <a:t>Error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416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E2A8E152-26FC-436E-9180-0BF4611B5D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24" b="49728"/>
          <a:stretch/>
        </p:blipFill>
        <p:spPr>
          <a:xfrm>
            <a:off x="377320" y="3578921"/>
            <a:ext cx="3564308" cy="2543745"/>
          </a:xfrm>
        </p:spPr>
      </p:pic>
      <p:pic>
        <p:nvPicPr>
          <p:cNvPr id="7" name="内容占位符 4">
            <a:extLst>
              <a:ext uri="{FF2B5EF4-FFF2-40B4-BE49-F238E27FC236}">
                <a16:creationId xmlns:a16="http://schemas.microsoft.com/office/drawing/2014/main" id="{16D67F2B-F78E-46BB-8130-40A195873F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" t="49728" r="6483"/>
          <a:stretch/>
        </p:blipFill>
        <p:spPr>
          <a:xfrm>
            <a:off x="4179925" y="3578921"/>
            <a:ext cx="3564308" cy="254374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B1F999A-B378-4357-AA79-106F17873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Empirical model for water content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D345E97-9E4F-4E80-86B9-6043010956C0}"/>
                  </a:ext>
                </a:extLst>
              </p:cNvPr>
              <p:cNvSpPr txBox="1"/>
              <p:nvPr/>
            </p:nvSpPr>
            <p:spPr>
              <a:xfrm>
                <a:off x="1602615" y="1898256"/>
                <a:ext cx="6141618" cy="4910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altLang="zh-CN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CA" altLang="zh-CN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CA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CA" altLang="zh-CN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altLang="zh-CN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CA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CA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b>
                        <m:sSubPr>
                          <m:ctrlPr>
                            <a:rPr lang="en-CA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CA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CA" altLang="zh-CN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altLang="zh-CN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CA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CA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bSup>
                        <m:sSubSupPr>
                          <m:ctrlPr>
                            <a:rPr lang="en-CA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CA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CA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CA" altLang="zh-CN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altLang="zh-CN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CA" altLang="zh-CN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CA" altLang="zh-CN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bSup>
                        <m:sSubSupPr>
                          <m:ctrlPr>
                            <a:rPr lang="en-CA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CA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CA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D345E97-9E4F-4E80-86B9-604301095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615" y="1898256"/>
                <a:ext cx="6141618" cy="4910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245C1317-5E5F-498B-A2BB-A94556B10D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233" y="3578920"/>
            <a:ext cx="4239575" cy="254374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A8B5D88-4C69-400A-9718-7B1BD69A8B8D}"/>
              </a:ext>
            </a:extLst>
          </p:cNvPr>
          <p:cNvSpPr txBox="1"/>
          <p:nvPr/>
        </p:nvSpPr>
        <p:spPr>
          <a:xfrm>
            <a:off x="3034983" y="3209588"/>
            <a:ext cx="2807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dirty="0"/>
              <a:t>Water in Chemical powders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0765432-8248-445F-9245-BCEDBC5975E5}"/>
              </a:ext>
            </a:extLst>
          </p:cNvPr>
          <p:cNvSpPr txBox="1"/>
          <p:nvPr/>
        </p:nvSpPr>
        <p:spPr>
          <a:xfrm>
            <a:off x="8809970" y="3209588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dirty="0"/>
              <a:t>NH</a:t>
            </a:r>
            <a:r>
              <a:rPr lang="en-CA" altLang="zh-CN" baseline="-25000" dirty="0"/>
              <a:t>4</a:t>
            </a:r>
            <a:r>
              <a:rPr lang="en-CA" altLang="zh-CN" dirty="0"/>
              <a:t>NO</a:t>
            </a:r>
            <a:r>
              <a:rPr lang="en-CA" altLang="zh-CN" baseline="-25000" dirty="0"/>
              <a:t>3</a:t>
            </a:r>
            <a:r>
              <a:rPr lang="en-CA" altLang="zh-CN" dirty="0"/>
              <a:t> in icing sugar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4274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6BF476-18DE-4A78-8792-FF500E142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altLang="zh-CN" dirty="0"/>
              <a:t>3-D Imaging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3B4882-65EE-464D-AC08-7B714F4CDA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52" t="15103" r="12908" b="14421"/>
          <a:stretch/>
        </p:blipFill>
        <p:spPr>
          <a:xfrm>
            <a:off x="9098160" y="3468258"/>
            <a:ext cx="2793436" cy="3098500"/>
          </a:xfrm>
          <a:prstGeom prst="rect">
            <a:avLst/>
          </a:prstGeom>
        </p:spPr>
      </p:pic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AEA5A86-D52F-476D-AB7B-CCADA778B3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92452" y="3665119"/>
            <a:ext cx="3878876" cy="29016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7B0653B-5D15-434E-8E04-9891A65CC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452" y="520199"/>
            <a:ext cx="3878876" cy="29016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7E808CB-4FD1-4216-A22F-CCCB048132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352" t="14014" r="23240" b="19591"/>
          <a:stretch/>
        </p:blipFill>
        <p:spPr>
          <a:xfrm>
            <a:off x="8896608" y="796681"/>
            <a:ext cx="2793436" cy="18828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1E84181-BEFD-4B0A-A26C-7204D39CB313}"/>
                  </a:ext>
                </a:extLst>
              </p:cNvPr>
              <p:cNvSpPr/>
              <p:nvPr/>
            </p:nvSpPr>
            <p:spPr>
              <a:xfrm>
                <a:off x="5079378" y="236915"/>
                <a:ext cx="18117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altLang="zh-CN" sz="240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CA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1E84181-BEFD-4B0A-A26C-7204D39CB3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378" y="236915"/>
                <a:ext cx="1811714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858A2A0-1A48-4D34-A605-AE231F50E37F}"/>
                  </a:ext>
                </a:extLst>
              </p:cNvPr>
              <p:cNvSpPr/>
              <p:nvPr/>
            </p:nvSpPr>
            <p:spPr>
              <a:xfrm>
                <a:off x="5092451" y="3270510"/>
                <a:ext cx="204665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altLang="zh-CN" sz="240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CA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CA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CA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858A2A0-1A48-4D34-A605-AE231F50E3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451" y="3270510"/>
                <a:ext cx="2046651" cy="461665"/>
              </a:xfrm>
              <a:prstGeom prst="rect">
                <a:avLst/>
              </a:prstGeom>
              <a:blipFill>
                <a:blip r:embed="rId7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组合 10">
            <a:extLst>
              <a:ext uri="{FF2B5EF4-FFF2-40B4-BE49-F238E27FC236}">
                <a16:creationId xmlns:a16="http://schemas.microsoft.com/office/drawing/2014/main" id="{854A2A48-774C-4855-9EAD-85DF700383C1}"/>
              </a:ext>
            </a:extLst>
          </p:cNvPr>
          <p:cNvGrpSpPr/>
          <p:nvPr/>
        </p:nvGrpSpPr>
        <p:grpSpPr>
          <a:xfrm>
            <a:off x="168421" y="1861605"/>
            <a:ext cx="4689090" cy="4631270"/>
            <a:chOff x="168421" y="1861605"/>
            <a:chExt cx="4689090" cy="4631270"/>
          </a:xfrm>
        </p:grpSpPr>
        <p:sp>
          <p:nvSpPr>
            <p:cNvPr id="45" name="平行四边形 44">
              <a:extLst>
                <a:ext uri="{FF2B5EF4-FFF2-40B4-BE49-F238E27FC236}">
                  <a16:creationId xmlns:a16="http://schemas.microsoft.com/office/drawing/2014/main" id="{89900008-75F3-49EF-B92D-3C8CD63D9B18}"/>
                </a:ext>
              </a:extLst>
            </p:cNvPr>
            <p:cNvSpPr/>
            <p:nvPr/>
          </p:nvSpPr>
          <p:spPr>
            <a:xfrm rot="1163483">
              <a:off x="301258" y="3406889"/>
              <a:ext cx="3201200" cy="947176"/>
            </a:xfrm>
            <a:prstGeom prst="parallelogram">
              <a:avLst>
                <a:gd name="adj" fmla="val 144846"/>
              </a:avLst>
            </a:prstGeom>
            <a:noFill/>
            <a:ln w="25400"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0A6B8AFF-606F-4498-9168-696FBB913491}"/>
                </a:ext>
              </a:extLst>
            </p:cNvPr>
            <p:cNvGrpSpPr/>
            <p:nvPr/>
          </p:nvGrpSpPr>
          <p:grpSpPr>
            <a:xfrm>
              <a:off x="168421" y="1861605"/>
              <a:ext cx="4689090" cy="4631270"/>
              <a:chOff x="168421" y="1861605"/>
              <a:chExt cx="4689090" cy="4631270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605FD822-9753-4AE4-9C30-BC4AD417A5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36741" t="48758" r="41684" b="17551"/>
              <a:stretch/>
            </p:blipFill>
            <p:spPr>
              <a:xfrm>
                <a:off x="1210738" y="4607893"/>
                <a:ext cx="2145978" cy="1884982"/>
              </a:xfrm>
              <a:prstGeom prst="rect">
                <a:avLst/>
              </a:prstGeom>
            </p:spPr>
          </p:pic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ECBFE939-6CB5-421C-9B7C-09E123272B8A}"/>
                  </a:ext>
                </a:extLst>
              </p:cNvPr>
              <p:cNvGrpSpPr/>
              <p:nvPr/>
            </p:nvGrpSpPr>
            <p:grpSpPr>
              <a:xfrm>
                <a:off x="168421" y="1861605"/>
                <a:ext cx="4689090" cy="2539821"/>
                <a:chOff x="168421" y="1861605"/>
                <a:chExt cx="4689090" cy="2539821"/>
              </a:xfrm>
            </p:grpSpPr>
            <p:grpSp>
              <p:nvGrpSpPr>
                <p:cNvPr id="36" name="组合 35">
                  <a:extLst>
                    <a:ext uri="{FF2B5EF4-FFF2-40B4-BE49-F238E27FC236}">
                      <a16:creationId xmlns:a16="http://schemas.microsoft.com/office/drawing/2014/main" id="{415103E2-2CE1-4B0E-94ED-A2394153058F}"/>
                    </a:ext>
                  </a:extLst>
                </p:cNvPr>
                <p:cNvGrpSpPr/>
                <p:nvPr/>
              </p:nvGrpSpPr>
              <p:grpSpPr>
                <a:xfrm>
                  <a:off x="168421" y="1861605"/>
                  <a:ext cx="4689090" cy="2500812"/>
                  <a:chOff x="563364" y="1773061"/>
                  <a:chExt cx="4689090" cy="2500812"/>
                </a:xfrm>
              </p:grpSpPr>
              <p:cxnSp>
                <p:nvCxnSpPr>
                  <p:cNvPr id="28" name="直接箭头连接符 27">
                    <a:extLst>
                      <a:ext uri="{FF2B5EF4-FFF2-40B4-BE49-F238E27FC236}">
                        <a16:creationId xmlns:a16="http://schemas.microsoft.com/office/drawing/2014/main" id="{6C05B66F-1736-4154-B913-73E6752629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33445" y="2538237"/>
                    <a:ext cx="0" cy="1418124"/>
                  </a:xfrm>
                  <a:prstGeom prst="straightConnector1">
                    <a:avLst/>
                  </a:prstGeom>
                  <a:ln w="317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直接箭头连接符 14">
                    <a:extLst>
                      <a:ext uri="{FF2B5EF4-FFF2-40B4-BE49-F238E27FC236}">
                        <a16:creationId xmlns:a16="http://schemas.microsoft.com/office/drawing/2014/main" id="{6EB97222-DBAD-424D-A8B1-CB1227B98E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96899" y="2538237"/>
                    <a:ext cx="2745220" cy="747370"/>
                  </a:xfrm>
                  <a:prstGeom prst="straightConnector1">
                    <a:avLst/>
                  </a:prstGeom>
                  <a:ln w="317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直接箭头连接符 11">
                    <a:extLst>
                      <a:ext uri="{FF2B5EF4-FFF2-40B4-BE49-F238E27FC236}">
                        <a16:creationId xmlns:a16="http://schemas.microsoft.com/office/drawing/2014/main" id="{9347BCB3-3A62-4E89-9126-5BC6DCC628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10738" y="2471133"/>
                    <a:ext cx="2431381" cy="957867"/>
                  </a:xfrm>
                  <a:prstGeom prst="straightConnector1">
                    <a:avLst/>
                  </a:prstGeom>
                  <a:ln w="317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平行四边形 9">
                    <a:extLst>
                      <a:ext uri="{FF2B5EF4-FFF2-40B4-BE49-F238E27FC236}">
                        <a16:creationId xmlns:a16="http://schemas.microsoft.com/office/drawing/2014/main" id="{B0831AE3-B6D1-44AB-A3BB-8F82DC5338DE}"/>
                      </a:ext>
                    </a:extLst>
                  </p:cNvPr>
                  <p:cNvSpPr/>
                  <p:nvPr/>
                </p:nvSpPr>
                <p:spPr>
                  <a:xfrm rot="1163483">
                    <a:off x="683127" y="2434463"/>
                    <a:ext cx="3201200" cy="947176"/>
                  </a:xfrm>
                  <a:prstGeom prst="parallelogram">
                    <a:avLst>
                      <a:gd name="adj" fmla="val 144846"/>
                    </a:avLst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5" name="文本框 24">
                        <a:extLst>
                          <a:ext uri="{FF2B5EF4-FFF2-40B4-BE49-F238E27FC236}">
                            <a16:creationId xmlns:a16="http://schemas.microsoft.com/office/drawing/2014/main" id="{EDA78B5A-07B5-4B53-ADEA-382C7027F9F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70190" y="1773061"/>
                        <a:ext cx="278121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n-CA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CA" altLang="zh-CN" b="0" i="1" smtClean="0">
                                <a:latin typeface="Cambria Math" panose="02040503050406030204" pitchFamily="18" charset="0"/>
                              </a:rPr>
                              <m:t>′,</m:t>
                            </m:r>
                            <m:r>
                              <a:rPr lang="en-CA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CA" altLang="zh-CN" b="0" i="1" smtClean="0">
                                <a:latin typeface="Cambria Math" panose="02040503050406030204" pitchFamily="18" charset="0"/>
                              </a:rPr>
                              <m:t>′,</m:t>
                            </m:r>
                            <m:r>
                              <a:rPr lang="en-CA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CA" altLang="zh-CN" b="0" i="1" smtClean="0">
                                <a:latin typeface="Cambria Math" panose="02040503050406030204" pitchFamily="18" charset="0"/>
                              </a:rPr>
                              <m:t>′)</m:t>
                            </m:r>
                          </m:oMath>
                        </a14:m>
                        <a:r>
                          <a:rPr lang="en-CA" altLang="zh-CN" dirty="0"/>
                          <a:t> transceiver position</a:t>
                        </a:r>
                        <a:endParaRPr lang="zh-CN" altLang="en-US" dirty="0"/>
                      </a:p>
                    </p:txBody>
                  </p:sp>
                </mc:Choice>
                <mc:Fallback xmlns="">
                  <p:sp>
                    <p:nvSpPr>
                      <p:cNvPr id="25" name="文本框 24">
                        <a:extLst>
                          <a:ext uri="{FF2B5EF4-FFF2-40B4-BE49-F238E27FC236}">
                            <a16:creationId xmlns:a16="http://schemas.microsoft.com/office/drawing/2014/main" id="{EDA78B5A-07B5-4B53-ADEA-382C7027F9F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70190" y="1773061"/>
                        <a:ext cx="2781211" cy="276999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l="-3939" t="-28261" r="-4376" b="-5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0789F563-4E22-4987-B402-D5817B9158C5}"/>
                      </a:ext>
                    </a:extLst>
                  </p:cNvPr>
                  <p:cNvSpPr txBox="1"/>
                  <p:nvPr/>
                </p:nvSpPr>
                <p:spPr>
                  <a:xfrm>
                    <a:off x="3894757" y="3197063"/>
                    <a:ext cx="1357697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CA" altLang="zh-CN" dirty="0"/>
                      <a:t>Scanned aperture</a:t>
                    </a:r>
                    <a:endParaRPr lang="zh-CN" altLang="en-US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" name="矩形 32">
                        <a:extLst>
                          <a:ext uri="{FF2B5EF4-FFF2-40B4-BE49-F238E27FC236}">
                            <a16:creationId xmlns:a16="http://schemas.microsoft.com/office/drawing/2014/main" id="{0A223BC7-C14F-4F57-B8D7-DBA0C88535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97288" y="3279413"/>
                        <a:ext cx="372794" cy="369332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CA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m:oMathPara>
                        </a14:m>
                        <a:endParaRPr lang="zh-CN" altLang="en-US" dirty="0"/>
                      </a:p>
                    </p:txBody>
                  </p:sp>
                </mc:Choice>
                <mc:Fallback xmlns="">
                  <p:sp>
                    <p:nvSpPr>
                      <p:cNvPr id="33" name="矩形 32">
                        <a:extLst>
                          <a:ext uri="{FF2B5EF4-FFF2-40B4-BE49-F238E27FC236}">
                            <a16:creationId xmlns:a16="http://schemas.microsoft.com/office/drawing/2014/main" id="{0A223BC7-C14F-4F57-B8D7-DBA0C88535A0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597288" y="3279413"/>
                        <a:ext cx="372794" cy="369332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4" name="矩形 33">
                        <a:extLst>
                          <a:ext uri="{FF2B5EF4-FFF2-40B4-BE49-F238E27FC236}">
                            <a16:creationId xmlns:a16="http://schemas.microsoft.com/office/drawing/2014/main" id="{4AB5E77E-AC67-4B72-8403-B45C36FF97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3364" y="3181966"/>
                        <a:ext cx="372794" cy="369332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CA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m:oMathPara>
                        </a14:m>
                        <a:endParaRPr lang="zh-CN" altLang="en-US" dirty="0"/>
                      </a:p>
                    </p:txBody>
                  </p:sp>
                </mc:Choice>
                <mc:Fallback xmlns="">
                  <p:sp>
                    <p:nvSpPr>
                      <p:cNvPr id="34" name="矩形 33">
                        <a:extLst>
                          <a:ext uri="{FF2B5EF4-FFF2-40B4-BE49-F238E27FC236}">
                            <a16:creationId xmlns:a16="http://schemas.microsoft.com/office/drawing/2014/main" id="{4AB5E77E-AC67-4B72-8403-B45C36FF9740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63364" y="3181966"/>
                        <a:ext cx="372794" cy="369332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b="-833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5" name="矩形 34">
                        <a:extLst>
                          <a:ext uri="{FF2B5EF4-FFF2-40B4-BE49-F238E27FC236}">
                            <a16:creationId xmlns:a16="http://schemas.microsoft.com/office/drawing/2014/main" id="{C9BC35C9-EB47-4DC2-9A55-ECD3CFEDA3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47048" y="3904541"/>
                        <a:ext cx="372794" cy="369332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CA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oMath>
                          </m:oMathPara>
                        </a14:m>
                        <a:endParaRPr lang="zh-CN" altLang="en-US" dirty="0"/>
                      </a:p>
                    </p:txBody>
                  </p:sp>
                </mc:Choice>
                <mc:Fallback xmlns="">
                  <p:sp>
                    <p:nvSpPr>
                      <p:cNvPr id="35" name="矩形 34">
                        <a:extLst>
                          <a:ext uri="{FF2B5EF4-FFF2-40B4-BE49-F238E27FC236}">
                            <a16:creationId xmlns:a16="http://schemas.microsoft.com/office/drawing/2014/main" id="{C9BC35C9-EB47-4DC2-9A55-ECD3CFEDA36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147048" y="3904541"/>
                        <a:ext cx="372794" cy="369332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37" name="椭圆 36">
                  <a:extLst>
                    <a:ext uri="{FF2B5EF4-FFF2-40B4-BE49-F238E27FC236}">
                      <a16:creationId xmlns:a16="http://schemas.microsoft.com/office/drawing/2014/main" id="{5DA5FF06-C8C8-49E6-BE18-5E751A7DEFAC}"/>
                    </a:ext>
                  </a:extLst>
                </p:cNvPr>
                <p:cNvSpPr/>
                <p:nvPr/>
              </p:nvSpPr>
              <p:spPr>
                <a:xfrm>
                  <a:off x="1871780" y="2912972"/>
                  <a:ext cx="183706" cy="18370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8" name="直接箭头连接符 37">
                  <a:extLst>
                    <a:ext uri="{FF2B5EF4-FFF2-40B4-BE49-F238E27FC236}">
                      <a16:creationId xmlns:a16="http://schemas.microsoft.com/office/drawing/2014/main" id="{E25A7FF7-2503-410A-8B92-629B87737B8C}"/>
                    </a:ext>
                  </a:extLst>
                </p:cNvPr>
                <p:cNvCxnSpPr>
                  <a:cxnSpLocks/>
                  <a:stCxn id="37" idx="4"/>
                  <a:endCxn id="25" idx="2"/>
                </p:cNvCxnSpPr>
                <p:nvPr/>
              </p:nvCxnSpPr>
              <p:spPr>
                <a:xfrm flipV="1">
                  <a:off x="1963633" y="2138604"/>
                  <a:ext cx="2220" cy="958074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>
                  <a:extLst>
                    <a:ext uri="{FF2B5EF4-FFF2-40B4-BE49-F238E27FC236}">
                      <a16:creationId xmlns:a16="http://schemas.microsoft.com/office/drawing/2014/main" id="{167DB1EC-19E5-415D-86CA-9AC2F8A09D40}"/>
                    </a:ext>
                  </a:extLst>
                </p:cNvPr>
                <p:cNvCxnSpPr/>
                <p:nvPr/>
              </p:nvCxnSpPr>
              <p:spPr>
                <a:xfrm>
                  <a:off x="3568901" y="3061282"/>
                  <a:ext cx="0" cy="913466"/>
                </a:xfrm>
                <a:prstGeom prst="line">
                  <a:avLst/>
                </a:prstGeom>
                <a:ln w="25400"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>
                  <a:extLst>
                    <a:ext uri="{FF2B5EF4-FFF2-40B4-BE49-F238E27FC236}">
                      <a16:creationId xmlns:a16="http://schemas.microsoft.com/office/drawing/2014/main" id="{9FC0A353-9077-47E3-AF83-B3722DD5EA15}"/>
                    </a:ext>
                  </a:extLst>
                </p:cNvPr>
                <p:cNvCxnSpPr/>
                <p:nvPr/>
              </p:nvCxnSpPr>
              <p:spPr>
                <a:xfrm>
                  <a:off x="221741" y="2902324"/>
                  <a:ext cx="0" cy="913466"/>
                </a:xfrm>
                <a:prstGeom prst="line">
                  <a:avLst/>
                </a:prstGeom>
                <a:ln w="25400"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>
                  <a:extLst>
                    <a:ext uri="{FF2B5EF4-FFF2-40B4-BE49-F238E27FC236}">
                      <a16:creationId xmlns:a16="http://schemas.microsoft.com/office/drawing/2014/main" id="{6A103BFC-D400-44EB-BB55-1BB881FB41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42410" y="3517544"/>
                  <a:ext cx="9166" cy="883882"/>
                </a:xfrm>
                <a:prstGeom prst="line">
                  <a:avLst/>
                </a:prstGeom>
                <a:ln w="25400"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778383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D6653E-DE94-41D0-8EA4-E05D7BDB7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Algorithms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81FB70-3458-45E4-A290-7312F38B4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55122"/>
            <a:ext cx="10515600" cy="2937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altLang="zh-CN" dirty="0"/>
              <a:t>(wide band)</a:t>
            </a:r>
          </a:p>
          <a:p>
            <a:pPr marL="0" indent="0">
              <a:buNone/>
            </a:pPr>
            <a:endParaRPr lang="en-CA" altLang="zh-CN" dirty="0"/>
          </a:p>
          <a:p>
            <a:pPr marL="0" indent="0">
              <a:buNone/>
            </a:pPr>
            <a:endParaRPr lang="en-CA" altLang="zh-CN" dirty="0"/>
          </a:p>
          <a:p>
            <a:pPr marL="0" indent="0">
              <a:buNone/>
            </a:pPr>
            <a:r>
              <a:rPr lang="en-CA" altLang="zh-CN" dirty="0"/>
              <a:t>(3-D scanning)</a:t>
            </a:r>
          </a:p>
          <a:p>
            <a:pPr marL="0" indent="0">
              <a:buNone/>
            </a:pPr>
            <a:endParaRPr lang="en-CA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9B6505B-C9F6-4A49-8CF6-754332610E35}"/>
                  </a:ext>
                </a:extLst>
              </p:cNvPr>
              <p:cNvSpPr txBox="1"/>
              <p:nvPr/>
            </p:nvSpPr>
            <p:spPr>
              <a:xfrm>
                <a:off x="2358979" y="5591123"/>
                <a:ext cx="4754058" cy="783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sSubSup>
                        <m:sSubSup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f>
                        <m:f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sSub>
                            <m:sSubPr>
                              <m:ctrlP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num>
                        <m:den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sSub>
                            <m:sSubPr>
                              <m:ctrlP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m:rPr>
                              <m:sty m:val="p"/>
                            </m:r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g</m:t>
                          </m:r>
                          <m:d>
                            <m:dPr>
                              <m:ctrlP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den>
                      </m:f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  }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9B6505B-C9F6-4A49-8CF6-754332610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979" y="5591123"/>
                <a:ext cx="4754058" cy="7832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5EB9C60-680B-484D-9E59-0E636EE11F93}"/>
                  </a:ext>
                </a:extLst>
              </p:cNvPr>
              <p:cNvSpPr/>
              <p:nvPr/>
            </p:nvSpPr>
            <p:spPr>
              <a:xfrm>
                <a:off x="2358979" y="3954783"/>
                <a:ext cx="6721968" cy="759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altLang="zh-CN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CA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CA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sSubSup>
                        <m:sSubSup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sSub>
                        <m:sSub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</m:d>
                      <m:sSup>
                        <m:sSup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ad>
                            <m:radPr>
                              <m:degHide m:val="on"/>
                              <m:ctrlP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5EB9C60-680B-484D-9E59-0E636EE11F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979" y="3954783"/>
                <a:ext cx="6721968" cy="7596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2AB056A-8629-4AE3-9CDC-88B14A6142DC}"/>
                  </a:ext>
                </a:extLst>
              </p:cNvPr>
              <p:cNvSpPr txBox="1"/>
              <p:nvPr/>
            </p:nvSpPr>
            <p:spPr>
              <a:xfrm>
                <a:off x="1240276" y="1974655"/>
                <a:ext cx="9358524" cy="539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altLang="zh-CN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CA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altLang="zh-CN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altLang="zh-CN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CA" altLang="zh-CN" sz="2800" b="0" i="1" smtClean="0">
                          <a:latin typeface="Cambria Math" panose="02040503050406030204" pitchFamily="18" charset="0"/>
                        </a:rPr>
                        <m:t>=∭</m:t>
                      </m:r>
                      <m:r>
                        <a:rPr lang="en-CA" altLang="zh-CN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CA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altLang="zh-CN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altLang="zh-CN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CA" altLang="zh-CN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CA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altLang="zh-CN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altLang="zh-CN" sz="2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CA" altLang="zh-CN" sz="28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  <m:rad>
                            <m:radPr>
                              <m:degHide m:val="on"/>
                              <m:ctrlPr>
                                <a:rPr lang="en-CA" altLang="zh-CN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CA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altLang="zh-CN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CA" altLang="zh-CN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CA" altLang="zh-CN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CA" altLang="zh-CN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CA" altLang="zh-CN" sz="28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CA" altLang="zh-CN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CA" altLang="zh-CN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CA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CA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CA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CA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CA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CA" altLang="zh-CN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CA" altLang="zh-CN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CA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CA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CA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CA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r>
                                            <a:rPr lang="en-CA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CA" altLang="zh-CN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sup>
                      </m:sSup>
                      <m:r>
                        <a:rPr lang="en-CA" altLang="zh-CN" sz="2800" b="0" i="1" smtClean="0">
                          <a:latin typeface="Cambria Math" panose="02040503050406030204" pitchFamily="18" charset="0"/>
                        </a:rPr>
                        <m:t>𝑑𝑥𝑑𝑦𝑑𝑧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2AB056A-8629-4AE3-9CDC-88B14A614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276" y="1974655"/>
                <a:ext cx="9358524" cy="5397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组合 28">
            <a:extLst>
              <a:ext uri="{FF2B5EF4-FFF2-40B4-BE49-F238E27FC236}">
                <a16:creationId xmlns:a16="http://schemas.microsoft.com/office/drawing/2014/main" id="{0EAF341C-A6D1-4B9A-A6D0-F72C60358EAF}"/>
              </a:ext>
            </a:extLst>
          </p:cNvPr>
          <p:cNvGrpSpPr/>
          <p:nvPr/>
        </p:nvGrpSpPr>
        <p:grpSpPr>
          <a:xfrm>
            <a:off x="3335212" y="1506022"/>
            <a:ext cx="6003341" cy="1055315"/>
            <a:chOff x="3335212" y="1506022"/>
            <a:chExt cx="6003341" cy="1055315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9406893-1E34-47B4-8028-CCA7FF29222B}"/>
                </a:ext>
              </a:extLst>
            </p:cNvPr>
            <p:cNvSpPr txBox="1"/>
            <p:nvPr/>
          </p:nvSpPr>
          <p:spPr>
            <a:xfrm>
              <a:off x="3335212" y="1513065"/>
              <a:ext cx="215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altLang="zh-CN" dirty="0"/>
                <a:t>Reflectivity function</a:t>
              </a:r>
              <a:endParaRPr lang="zh-CN" altLang="en-US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D01DB292-7843-499C-A7AF-12BEF49B233A}"/>
                </a:ext>
              </a:extLst>
            </p:cNvPr>
            <p:cNvSpPr txBox="1"/>
            <p:nvPr/>
          </p:nvSpPr>
          <p:spPr>
            <a:xfrm>
              <a:off x="6517361" y="1506022"/>
              <a:ext cx="1191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altLang="zh-CN" dirty="0"/>
                <a:t>Phase shift</a:t>
              </a:r>
              <a:endParaRPr lang="zh-CN" altLang="en-US" dirty="0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60DB311-DBFA-4566-8065-B1F2214B3C69}"/>
                </a:ext>
              </a:extLst>
            </p:cNvPr>
            <p:cNvSpPr/>
            <p:nvPr/>
          </p:nvSpPr>
          <p:spPr>
            <a:xfrm>
              <a:off x="3570051" y="2021574"/>
              <a:ext cx="1420238" cy="539763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6F61B72F-BF1E-443A-B293-D5472BCA756E}"/>
                </a:ext>
              </a:extLst>
            </p:cNvPr>
            <p:cNvSpPr/>
            <p:nvPr/>
          </p:nvSpPr>
          <p:spPr>
            <a:xfrm>
              <a:off x="5209419" y="1974655"/>
              <a:ext cx="4129134" cy="366948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0734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B6429F1-F5E2-49D6-9197-60E41DC11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80" t="9931" r="32730" b="5324"/>
          <a:stretch/>
        </p:blipFill>
        <p:spPr>
          <a:xfrm>
            <a:off x="5626360" y="952854"/>
            <a:ext cx="5887616" cy="581183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45C32C0-C87C-488E-AB72-83A7B70CF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308"/>
            <a:ext cx="10515600" cy="1044930"/>
          </a:xfrm>
        </p:spPr>
        <p:txBody>
          <a:bodyPr/>
          <a:lstStyle/>
          <a:p>
            <a:r>
              <a:rPr lang="en-CA" altLang="zh-CN" dirty="0"/>
              <a:t>Reconstruction Images (wide band)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6EB1922-A548-45BD-B133-C8072BB90A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11" t="9931" r="7934" b="11700"/>
          <a:stretch/>
        </p:blipFill>
        <p:spPr>
          <a:xfrm>
            <a:off x="494522" y="1390162"/>
            <a:ext cx="4907903" cy="5374531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480265C-46F9-4259-A74E-69CDB094E42A}"/>
              </a:ext>
            </a:extLst>
          </p:cNvPr>
          <p:cNvCxnSpPr>
            <a:cxnSpLocks/>
          </p:cNvCxnSpPr>
          <p:nvPr/>
        </p:nvCxnSpPr>
        <p:spPr>
          <a:xfrm>
            <a:off x="4630366" y="6512767"/>
            <a:ext cx="68808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123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NR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966</TotalTime>
  <Words>144</Words>
  <Application>Microsoft Office PowerPoint</Application>
  <PresentationFormat>宽屏</PresentationFormat>
  <Paragraphs>39</Paragraphs>
  <Slides>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2" baseType="lpstr">
      <vt:lpstr>等线</vt:lpstr>
      <vt:lpstr>宋体</vt:lpstr>
      <vt:lpstr>Arial</vt:lpstr>
      <vt:lpstr>Cambria Math</vt:lpstr>
      <vt:lpstr>Times New Roman</vt:lpstr>
      <vt:lpstr>Office 主题​​</vt:lpstr>
      <vt:lpstr>Paper on Dielectric constants and  3D imaging</vt:lpstr>
      <vt:lpstr>Dielectric constants</vt:lpstr>
      <vt:lpstr>Empirical model for water content</vt:lpstr>
      <vt:lpstr>3-D Imaging</vt:lpstr>
      <vt:lpstr>Algorithms</vt:lpstr>
      <vt:lpstr>Reconstruction Images (wide band)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94</cp:revision>
  <dcterms:created xsi:type="dcterms:W3CDTF">2018-04-19T22:45:30Z</dcterms:created>
  <dcterms:modified xsi:type="dcterms:W3CDTF">2018-04-30T20:05:01Z</dcterms:modified>
</cp:coreProperties>
</file>